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Fira Sans" panose="020B0503050000020004" pitchFamily="34" charset="0"/>
      <p:regular r:id="rId11"/>
    </p:embeddedFont>
    <p:embeddedFont>
      <p:font typeface="Inconsolata Bold" pitchFamily="1" charset="0"/>
      <p:bold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5" d="100"/>
          <a:sy n="75" d="100"/>
        </p:scale>
        <p:origin x="370" y="-25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1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m4a"/><Relationship Id="rId7" Type="http://schemas.openxmlformats.org/officeDocument/2006/relationships/notesSlide" Target="../notesSlides/notesSlide1.xml"/><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slideLayout" Target="../slideLayouts/slideLayout2.xml"/><Relationship Id="rId5" Type="http://schemas.openxmlformats.org/officeDocument/2006/relationships/audio" Target="../media/media2.m4a"/><Relationship Id="rId4" Type="http://schemas.microsoft.com/office/2007/relationships/media" Target="../media/media2.m4a"/><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3.m4a"/><Relationship Id="rId7" Type="http://schemas.openxmlformats.org/officeDocument/2006/relationships/notesSlide" Target="../notesSlides/notesSlide2.xml"/><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slideLayout" Target="../slideLayouts/slideLayout3.xml"/><Relationship Id="rId5" Type="http://schemas.openxmlformats.org/officeDocument/2006/relationships/audio" Target="../media/media4.m4a"/><Relationship Id="rId10" Type="http://schemas.openxmlformats.org/officeDocument/2006/relationships/image" Target="../media/image5.png"/><Relationship Id="rId4" Type="http://schemas.microsoft.com/office/2007/relationships/media" Target="../media/media4.m4a"/><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5.m4a"/><Relationship Id="rId7" Type="http://schemas.openxmlformats.org/officeDocument/2006/relationships/notesSlide" Target="../notesSlides/notesSlide3.xml"/><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slideLayout" Target="../slideLayouts/slideLayout4.xml"/><Relationship Id="rId5" Type="http://schemas.openxmlformats.org/officeDocument/2006/relationships/audio" Target="../media/media6.m4a"/><Relationship Id="rId4" Type="http://schemas.microsoft.com/office/2007/relationships/media" Target="../media/media6.m4a"/><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7.m4a"/><Relationship Id="rId7" Type="http://schemas.openxmlformats.org/officeDocument/2006/relationships/notesSlide" Target="../notesSlides/notesSlide4.xml"/><Relationship Id="rId2" Type="http://schemas.microsoft.com/office/2007/relationships/media" Target="../media/media7.m4a"/><Relationship Id="rId1" Type="http://schemas.openxmlformats.org/officeDocument/2006/relationships/tags" Target="../tags/tag4.xml"/><Relationship Id="rId6" Type="http://schemas.openxmlformats.org/officeDocument/2006/relationships/slideLayout" Target="../slideLayouts/slideLayout5.xml"/><Relationship Id="rId5" Type="http://schemas.openxmlformats.org/officeDocument/2006/relationships/audio" Target="../media/media8.m4a"/><Relationship Id="rId4" Type="http://schemas.microsoft.com/office/2007/relationships/media" Target="../media/media8.m4a"/><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9.m4a"/><Relationship Id="rId7" Type="http://schemas.openxmlformats.org/officeDocument/2006/relationships/notesSlide" Target="../notesSlides/notesSlide5.xml"/><Relationship Id="rId2" Type="http://schemas.microsoft.com/office/2007/relationships/media" Target="../media/media9.m4a"/><Relationship Id="rId1" Type="http://schemas.openxmlformats.org/officeDocument/2006/relationships/tags" Target="../tags/tag5.xml"/><Relationship Id="rId6" Type="http://schemas.openxmlformats.org/officeDocument/2006/relationships/slideLayout" Target="../slideLayouts/slideLayout6.xml"/><Relationship Id="rId5" Type="http://schemas.openxmlformats.org/officeDocument/2006/relationships/audio" Target="../media/media10.m4a"/><Relationship Id="rId4" Type="http://schemas.microsoft.com/office/2007/relationships/media" Target="../media/media10.m4a"/><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notesSlide" Target="../notesSlides/notesSlide6.xml"/><Relationship Id="rId2" Type="http://schemas.microsoft.com/office/2007/relationships/media" Target="../media/media11.m4a"/><Relationship Id="rId1" Type="http://schemas.openxmlformats.org/officeDocument/2006/relationships/tags" Target="../tags/tag6.xml"/><Relationship Id="rId6" Type="http://schemas.openxmlformats.org/officeDocument/2006/relationships/slideLayout" Target="../slideLayouts/slideLayout7.xml"/><Relationship Id="rId5" Type="http://schemas.openxmlformats.org/officeDocument/2006/relationships/audio" Target="../media/media12.m4a"/><Relationship Id="rId10" Type="http://schemas.openxmlformats.org/officeDocument/2006/relationships/image" Target="../media/image7.png"/><Relationship Id="rId4" Type="http://schemas.microsoft.com/office/2007/relationships/media" Target="../media/media12.m4a"/><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audio" Target="../media/media13.m4a"/><Relationship Id="rId7" Type="http://schemas.openxmlformats.org/officeDocument/2006/relationships/notesSlide" Target="../notesSlides/notesSlide7.xml"/><Relationship Id="rId12" Type="http://schemas.openxmlformats.org/officeDocument/2006/relationships/image" Target="../media/image2.png"/><Relationship Id="rId2" Type="http://schemas.microsoft.com/office/2007/relationships/media" Target="../media/media13.m4a"/><Relationship Id="rId1" Type="http://schemas.openxmlformats.org/officeDocument/2006/relationships/tags" Target="../tags/tag7.xml"/><Relationship Id="rId6" Type="http://schemas.openxmlformats.org/officeDocument/2006/relationships/slideLayout" Target="../slideLayouts/slideLayout8.xml"/><Relationship Id="rId11" Type="http://schemas.openxmlformats.org/officeDocument/2006/relationships/image" Target="../media/image11.png"/><Relationship Id="rId5" Type="http://schemas.openxmlformats.org/officeDocument/2006/relationships/audio" Target="../media/media14.m4a"/><Relationship Id="rId10" Type="http://schemas.openxmlformats.org/officeDocument/2006/relationships/image" Target="../media/image10.png"/><Relationship Id="rId4" Type="http://schemas.microsoft.com/office/2007/relationships/media" Target="../media/media14.m4a"/><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5.m4a"/><Relationship Id="rId7" Type="http://schemas.openxmlformats.org/officeDocument/2006/relationships/notesSlide" Target="../notesSlides/notesSlide8.xml"/><Relationship Id="rId2" Type="http://schemas.microsoft.com/office/2007/relationships/media" Target="../media/media15.m4a"/><Relationship Id="rId1" Type="http://schemas.openxmlformats.org/officeDocument/2006/relationships/tags" Target="../tags/tag8.xml"/><Relationship Id="rId6" Type="http://schemas.openxmlformats.org/officeDocument/2006/relationships/slideLayout" Target="../slideLayouts/slideLayout9.xml"/><Relationship Id="rId5" Type="http://schemas.openxmlformats.org/officeDocument/2006/relationships/audio" Target="../media/media16.m4a"/><Relationship Id="rId10" Type="http://schemas.openxmlformats.org/officeDocument/2006/relationships/image" Target="../media/image13.png"/><Relationship Id="rId4" Type="http://schemas.microsoft.com/office/2007/relationships/media" Target="../media/media16.m4a"/><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93790" y="749498"/>
            <a:ext cx="7556421" cy="2835116"/>
          </a:xfrm>
          <a:prstGeom prst="rect">
            <a:avLst/>
          </a:prstGeom>
          <a:noFill/>
          <a:ln/>
        </p:spPr>
        <p:txBody>
          <a:bodyPr wrap="square" lIns="0" tIns="0" rIns="0" bIns="0" rtlCol="0" anchor="t"/>
          <a:lstStyle/>
          <a:p>
            <a:pPr marL="0" indent="0" algn="ctr">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AI-Driven Anomaly Detection for Real-Time Monitoring of IoMT Networks</a:t>
            </a:r>
            <a:endParaRPr lang="en-US" sz="4450" dirty="0"/>
          </a:p>
        </p:txBody>
      </p:sp>
      <p:sp>
        <p:nvSpPr>
          <p:cNvPr id="4" name="Text 1"/>
          <p:cNvSpPr/>
          <p:nvPr/>
        </p:nvSpPr>
        <p:spPr>
          <a:xfrm>
            <a:off x="827245" y="4548133"/>
            <a:ext cx="7556421" cy="2903220"/>
          </a:xfrm>
          <a:prstGeom prst="rect">
            <a:avLst/>
          </a:prstGeom>
          <a:noFill/>
          <a:ln/>
        </p:spPr>
        <p:txBody>
          <a:bodyPr wrap="square" lIns="0" tIns="0" rIns="0" bIns="0" rtlCol="0" anchor="t"/>
          <a:lstStyle/>
          <a:p>
            <a:pPr marL="0" indent="0" algn="ctr">
              <a:lnSpc>
                <a:spcPts val="2850"/>
              </a:lnSpc>
              <a:buNone/>
            </a:pPr>
            <a:r>
              <a:rPr lang="en-US" sz="1750" dirty="0">
                <a:solidFill>
                  <a:srgbClr val="DAD1E6"/>
                </a:solidFill>
                <a:latin typeface="Fira Sans" pitchFamily="34" charset="0"/>
                <a:ea typeface="Fira Sans" pitchFamily="34" charset="-122"/>
                <a:cs typeface="Fira Sans" pitchFamily="34" charset="-120"/>
              </a:rPr>
              <a:t>The Internet of Medical Things (IoMT) has transformed healthcare by enabling real-time patient monitoring and remote diagnosis. However, the rapid growth of IoMT networks introduces new cybersecurity risks, including cyber-attacks and data breaches. Traditional security methods struggle to keep up, making AI-based anomaly detection essential for protecting these systems. Leveraging machine learning and deep learning, AI models identify both known and unknown threats in real time, enhancing patient safety and network security.</a:t>
            </a:r>
            <a:endParaRPr lang="en-US" sz="1750" dirty="0"/>
          </a:p>
        </p:txBody>
      </p:sp>
      <p:sp>
        <p:nvSpPr>
          <p:cNvPr id="5" name="Shape 2"/>
          <p:cNvSpPr/>
          <p:nvPr/>
        </p:nvSpPr>
        <p:spPr>
          <a:xfrm>
            <a:off x="793790" y="7100054"/>
            <a:ext cx="362903" cy="362903"/>
          </a:xfrm>
          <a:prstGeom prst="roundRect">
            <a:avLst>
              <a:gd name="adj" fmla="val 25194296"/>
            </a:avLst>
          </a:prstGeom>
          <a:noFill/>
          <a:ln w="7620">
            <a:solidFill>
              <a:srgbClr val="4D4D51"/>
            </a:solidFill>
            <a:prstDash val="solid"/>
          </a:ln>
        </p:spPr>
        <p:txBody>
          <a:bodyPr/>
          <a:lstStyle/>
          <a:p>
            <a:endParaRPr lang="en-US"/>
          </a:p>
        </p:txBody>
      </p:sp>
      <p:pic>
        <p:nvPicPr>
          <p:cNvPr id="6" name="Slide 1">
            <a:hlinkClick r:id="" action="ppaction://media"/>
            <a:extLst>
              <a:ext uri="{FF2B5EF4-FFF2-40B4-BE49-F238E27FC236}">
                <a16:creationId xmlns:a16="http://schemas.microsoft.com/office/drawing/2014/main" id="{ABE7FC84-B706-BFB6-B64D-3D2CF0922E9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2824754" y="6963990"/>
            <a:ext cx="487363" cy="487363"/>
          </a:xfrm>
          <a:prstGeom prst="rect">
            <a:avLst/>
          </a:prstGeom>
        </p:spPr>
      </p:pic>
      <p:pic>
        <p:nvPicPr>
          <p:cNvPr id="7" name="Image 0" descr="preencoded.png"/>
          <p:cNvPicPr>
            <a:picLocks noChangeAspect="1"/>
          </p:cNvPicPr>
          <p:nvPr/>
        </p:nvPicPr>
        <p:blipFill>
          <a:blip r:embed="rId9"/>
          <a:stretch>
            <a:fillRect/>
          </a:stretch>
        </p:blipFill>
        <p:spPr>
          <a:xfrm>
            <a:off x="9144000" y="0"/>
            <a:ext cx="5486400" cy="8229600"/>
          </a:xfrm>
          <a:prstGeom prst="rect">
            <a:avLst/>
          </a:prstGeom>
        </p:spPr>
      </p:pic>
      <p:pic>
        <p:nvPicPr>
          <p:cNvPr id="19" name="Audio 18">
            <a:hlinkClick r:id="" action="ppaction://media"/>
            <a:extLst>
              <a:ext uri="{FF2B5EF4-FFF2-40B4-BE49-F238E27FC236}">
                <a16:creationId xmlns:a16="http://schemas.microsoft.com/office/drawing/2014/main" id="{0A19D15C-2E12-FF8F-F9D1-ADF283720559}"/>
              </a:ext>
            </a:extLst>
          </p:cNvPr>
          <p:cNvPicPr>
            <a:picLocks noChangeAspect="1"/>
          </p:cNvPicPr>
          <p:nvPr>
            <a:audioFile r:link="rId5"/>
            <p:extLst>
              <p:ext uri="{DAA4B4D4-6D71-4841-9C94-3DE7FCFB9230}">
                <p14:media xmlns:p14="http://schemas.microsoft.com/office/powerpoint/2010/main" r:embed="rId4"/>
              </p:ext>
            </p:extLst>
          </p:nvPr>
        </p:nvPicPr>
        <p:blipFill>
          <a:blip r:embed="rId8"/>
          <a:srcRect l="-203290" t="-203290" r="-203290" b="-203290"/>
          <a:stretch>
            <a:fillRect/>
          </a:stretch>
        </p:blipFill>
        <p:spPr>
          <a:xfrm>
            <a:off x="12062765" y="5661965"/>
            <a:ext cx="2468880" cy="246888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069"/>
    </mc:Choice>
    <mc:Fallback>
      <p:transition spd="slow" advTm="49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689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6"/>
                </p:tgtEl>
              </p:cMediaNode>
            </p:audio>
            <p:audio isNarration="1">
              <p:cMediaNode vol="80000" showWhenStopped="0">
                <p:cTn id="12" fill="hold" display="0">
                  <p:stCondLst>
                    <p:cond delay="indefinite"/>
                  </p:stCondLst>
                  <p:endCondLst>
                    <p:cond evt="onStopAudio" delay="0">
                      <p:tgtEl>
                        <p:sldTgt/>
                      </p:tgtEl>
                    </p:cond>
                  </p:endCondLst>
                </p:cTn>
                <p:tgtEl>
                  <p:spTgt spid="19"/>
                </p:tgtEl>
              </p:cMediaNode>
            </p:audio>
          </p:childTnLst>
        </p:cTn>
      </p:par>
    </p:tnLst>
  </p:timing>
  <p:extLst>
    <p:ext uri="{E180D4A7-C9FB-4DFB-919C-405C955672EB}">
      <p14:showEvtLst xmlns:p14="http://schemas.microsoft.com/office/powerpoint/2010/main">
        <p14:playEvt time="1394" objId="6"/>
        <p14:stopEvt time="48324" objId="6"/>
      </p14:showEvtLst>
    </p:ext>
  </p:extLs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6280190" y="908328"/>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Evolution and Challenges of IoMT Security</a:t>
            </a:r>
            <a:endParaRPr lang="en-US" sz="4450" dirty="0"/>
          </a:p>
        </p:txBody>
      </p:sp>
      <p:sp>
        <p:nvSpPr>
          <p:cNvPr id="4" name="Shape 1"/>
          <p:cNvSpPr/>
          <p:nvPr/>
        </p:nvSpPr>
        <p:spPr>
          <a:xfrm>
            <a:off x="6280190" y="2666048"/>
            <a:ext cx="7556421" cy="2032754"/>
          </a:xfrm>
          <a:prstGeom prst="roundRect">
            <a:avLst>
              <a:gd name="adj" fmla="val 1674"/>
            </a:avLst>
          </a:prstGeom>
          <a:solidFill>
            <a:srgbClr val="433550"/>
          </a:solidFill>
          <a:ln/>
        </p:spPr>
        <p:txBody>
          <a:bodyPr/>
          <a:lstStyle/>
          <a:p>
            <a:endParaRPr lang="en-US"/>
          </a:p>
        </p:txBody>
      </p:sp>
      <p:sp>
        <p:nvSpPr>
          <p:cNvPr id="5" name="Text 2"/>
          <p:cNvSpPr/>
          <p:nvPr/>
        </p:nvSpPr>
        <p:spPr>
          <a:xfrm>
            <a:off x="6507004" y="2892862"/>
            <a:ext cx="2975491"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Early Medical Devices</a:t>
            </a:r>
            <a:endParaRPr lang="en-US" sz="2200" dirty="0"/>
          </a:p>
        </p:txBody>
      </p:sp>
      <p:sp>
        <p:nvSpPr>
          <p:cNvPr id="6" name="Text 3"/>
          <p:cNvSpPr/>
          <p:nvPr/>
        </p:nvSpPr>
        <p:spPr>
          <a:xfrm>
            <a:off x="6507004" y="3383280"/>
            <a:ext cx="7102793"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Initially, medical devices operated independently without network connections, limiting cybersecurity risks. However, they lacked basic security measures, making them vulnerable to internal threats.</a:t>
            </a:r>
            <a:endParaRPr lang="en-US" sz="1750" dirty="0"/>
          </a:p>
        </p:txBody>
      </p:sp>
      <p:sp>
        <p:nvSpPr>
          <p:cNvPr id="7" name="Shape 4"/>
          <p:cNvSpPr/>
          <p:nvPr/>
        </p:nvSpPr>
        <p:spPr>
          <a:xfrm>
            <a:off x="6280190" y="4925616"/>
            <a:ext cx="7556421" cy="2395657"/>
          </a:xfrm>
          <a:prstGeom prst="roundRect">
            <a:avLst>
              <a:gd name="adj" fmla="val 1420"/>
            </a:avLst>
          </a:prstGeom>
          <a:solidFill>
            <a:srgbClr val="433550"/>
          </a:solidFill>
          <a:ln/>
        </p:spPr>
        <p:txBody>
          <a:bodyPr/>
          <a:lstStyle/>
          <a:p>
            <a:endParaRPr lang="en-US"/>
          </a:p>
        </p:txBody>
      </p:sp>
      <p:sp>
        <p:nvSpPr>
          <p:cNvPr id="8" name="Text 5"/>
          <p:cNvSpPr/>
          <p:nvPr/>
        </p:nvSpPr>
        <p:spPr>
          <a:xfrm>
            <a:off x="6507004" y="5152430"/>
            <a:ext cx="3967282"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Connected Healthcare Systems</a:t>
            </a:r>
            <a:endParaRPr lang="en-US" sz="2200" dirty="0"/>
          </a:p>
        </p:txBody>
      </p:sp>
      <p:sp>
        <p:nvSpPr>
          <p:cNvPr id="9" name="Text 6"/>
          <p:cNvSpPr/>
          <p:nvPr/>
        </p:nvSpPr>
        <p:spPr>
          <a:xfrm>
            <a:off x="6507004" y="5642848"/>
            <a:ext cx="7102793" cy="1451610"/>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With the rise of hospital networks and wireless medical devices, vulnerabilities increased dramatically. Cyberattacks targeting patient data and device control became a serious threat to safety and privacy.</a:t>
            </a:r>
            <a:endParaRPr lang="en-US" sz="1750" dirty="0"/>
          </a:p>
        </p:txBody>
      </p:sp>
      <p:pic>
        <p:nvPicPr>
          <p:cNvPr id="11" name="Picture 10">
            <a:extLst>
              <a:ext uri="{FF2B5EF4-FFF2-40B4-BE49-F238E27FC236}">
                <a16:creationId xmlns:a16="http://schemas.microsoft.com/office/drawing/2014/main" id="{D359029E-641C-A168-36C4-4585E1F4B34F}"/>
              </a:ext>
            </a:extLst>
          </p:cNvPr>
          <p:cNvPicPr>
            <a:picLocks noChangeAspect="1"/>
          </p:cNvPicPr>
          <p:nvPr/>
        </p:nvPicPr>
        <p:blipFill>
          <a:blip r:embed="rId8"/>
          <a:stretch>
            <a:fillRect/>
          </a:stretch>
        </p:blipFill>
        <p:spPr>
          <a:xfrm>
            <a:off x="10667165" y="7709535"/>
            <a:ext cx="3963235" cy="520065"/>
          </a:xfrm>
          <a:prstGeom prst="rect">
            <a:avLst/>
          </a:prstGeom>
        </p:spPr>
      </p:pic>
      <p:pic>
        <p:nvPicPr>
          <p:cNvPr id="10" name="Slide 2">
            <a:hlinkClick r:id="" action="ppaction://media"/>
            <a:extLst>
              <a:ext uri="{FF2B5EF4-FFF2-40B4-BE49-F238E27FC236}">
                <a16:creationId xmlns:a16="http://schemas.microsoft.com/office/drawing/2014/main" id="{647AF6B9-F1B7-5EAA-3C60-9FC929928235}"/>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874257" y="1838523"/>
            <a:ext cx="487363" cy="487363"/>
          </a:xfrm>
          <a:prstGeom prst="rect">
            <a:avLst/>
          </a:prstGeom>
        </p:spPr>
      </p:pic>
      <p:pic>
        <p:nvPicPr>
          <p:cNvPr id="13" name="Image 0" descr="preencoded.png"/>
          <p:cNvPicPr>
            <a:picLocks noChangeAspect="1"/>
          </p:cNvPicPr>
          <p:nvPr/>
        </p:nvPicPr>
        <p:blipFill>
          <a:blip r:embed="rId10"/>
          <a:srcRect t="18835"/>
          <a:stretch/>
        </p:blipFill>
        <p:spPr>
          <a:xfrm>
            <a:off x="401479" y="908328"/>
            <a:ext cx="5486400" cy="6679580"/>
          </a:xfrm>
          <a:prstGeom prst="rect">
            <a:avLst/>
          </a:prstGeom>
        </p:spPr>
      </p:pic>
      <p:pic>
        <p:nvPicPr>
          <p:cNvPr id="20" name="Audio 19">
            <a:hlinkClick r:id="" action="ppaction://media"/>
            <a:extLst>
              <a:ext uri="{FF2B5EF4-FFF2-40B4-BE49-F238E27FC236}">
                <a16:creationId xmlns:a16="http://schemas.microsoft.com/office/drawing/2014/main" id="{8C8F2D67-3CA1-57C6-FB1E-52BB94BD77F1}"/>
              </a:ext>
            </a:extLst>
          </p:cNvPr>
          <p:cNvPicPr>
            <a:picLocks noChangeAspect="1"/>
          </p:cNvPicPr>
          <p:nvPr>
            <a:audioFile r:link="rId5"/>
            <p:extLst>
              <p:ext uri="{DAA4B4D4-6D71-4841-9C94-3DE7FCFB9230}">
                <p14:media xmlns:p14="http://schemas.microsoft.com/office/powerpoint/2010/main" r:embed="rId4"/>
              </p:ext>
            </p:extLst>
          </p:nvPr>
        </p:nvPicPr>
        <p:blipFill>
          <a:blip r:embed="rId9"/>
          <a:srcRect l="-203290" t="-203290" r="-203290" b="-203290"/>
          <a:stretch>
            <a:fillRect/>
          </a:stretch>
        </p:blipFill>
        <p:spPr>
          <a:xfrm>
            <a:off x="12062765" y="5661965"/>
            <a:ext cx="2468880" cy="246888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532"/>
    </mc:Choice>
    <mc:Fallback>
      <p:transition spd="slow" advTm="305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881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0"/>
                </p:tgtEl>
              </p:cMediaNode>
            </p:audio>
            <p:audio isNarration="1">
              <p:cMediaNode vol="80000" showWhenStopped="0">
                <p:cTn id="12" fill="hold" display="0">
                  <p:stCondLst>
                    <p:cond delay="indefinite"/>
                  </p:stCondLst>
                  <p:endCondLst>
                    <p:cond evt="onStopAudio" delay="0">
                      <p:tgtEl>
                        <p:sldTgt/>
                      </p:tgtEl>
                    </p:cond>
                  </p:endCondLst>
                </p:cTn>
                <p:tgtEl>
                  <p:spTgt spid="20"/>
                </p:tgtEl>
              </p:cMediaNode>
            </p:audio>
          </p:childTnLst>
        </p:cTn>
      </p:par>
    </p:tnLst>
  </p:timing>
  <p:extLst>
    <p:ext uri="{E180D4A7-C9FB-4DFB-919C-405C955672EB}">
      <p14:showEvtLst xmlns:p14="http://schemas.microsoft.com/office/powerpoint/2010/main">
        <p14:playEvt time="683" objId="10"/>
        <p14:stopEvt time="29527" objId="10"/>
      </p14:showEvtLst>
    </p:ext>
  </p:extLs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58509"/>
            <a:ext cx="11623000" cy="708779"/>
          </a:xfrm>
          <a:prstGeom prst="rect">
            <a:avLst/>
          </a:prstGeom>
          <a:noFill/>
          <a:ln/>
        </p:spPr>
        <p:txBody>
          <a:bodyPr wrap="non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AI Models for Real-Time Anomaly Detection</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Rule-Based Systems</a:t>
            </a:r>
            <a:endParaRPr lang="en-US" sz="2200" dirty="0"/>
          </a:p>
        </p:txBody>
      </p:sp>
      <p:sp>
        <p:nvSpPr>
          <p:cNvPr id="4" name="Text 2"/>
          <p:cNvSpPr/>
          <p:nvPr/>
        </p:nvSpPr>
        <p:spPr>
          <a:xfrm>
            <a:off x="793790" y="4215408"/>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Simple and low on computational needs, these systems detect threats by applying predefined rules to network behavior, suitable for resource-limited IoMT devices.</a:t>
            </a:r>
            <a:endParaRPr lang="en-US" sz="1750" dirty="0"/>
          </a:p>
        </p:txBody>
      </p:sp>
      <p:sp>
        <p:nvSpPr>
          <p:cNvPr id="5" name="Text 3"/>
          <p:cNvSpPr/>
          <p:nvPr/>
        </p:nvSpPr>
        <p:spPr>
          <a:xfrm>
            <a:off x="7599521" y="363426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Explainable AI (XAI)</a:t>
            </a:r>
            <a:endParaRPr lang="en-US" sz="2200" dirty="0"/>
          </a:p>
        </p:txBody>
      </p:sp>
      <p:sp>
        <p:nvSpPr>
          <p:cNvPr id="6" name="Text 4"/>
          <p:cNvSpPr/>
          <p:nvPr/>
        </p:nvSpPr>
        <p:spPr>
          <a:xfrm>
            <a:off x="7599521" y="4215408"/>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XAI enhances trust by providing human-understandable explanations of AI decisions, enabling healthcare professionals to interpret anomaly detection results confidently.</a:t>
            </a:r>
            <a:endParaRPr lang="en-US" sz="1750" dirty="0"/>
          </a:p>
        </p:txBody>
      </p:sp>
      <p:pic>
        <p:nvPicPr>
          <p:cNvPr id="8" name="Slide 3">
            <a:hlinkClick r:id="" action="ppaction://media"/>
            <a:extLst>
              <a:ext uri="{FF2B5EF4-FFF2-40B4-BE49-F238E27FC236}">
                <a16:creationId xmlns:a16="http://schemas.microsoft.com/office/drawing/2014/main" id="{82AA7295-420C-A697-BB29-6FB142A7B29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929427" y="7222172"/>
            <a:ext cx="487363" cy="487363"/>
          </a:xfrm>
          <a:prstGeom prst="rect">
            <a:avLst/>
          </a:prstGeom>
        </p:spPr>
      </p:pic>
      <p:pic>
        <p:nvPicPr>
          <p:cNvPr id="9" name="Picture 8">
            <a:extLst>
              <a:ext uri="{FF2B5EF4-FFF2-40B4-BE49-F238E27FC236}">
                <a16:creationId xmlns:a16="http://schemas.microsoft.com/office/drawing/2014/main" id="{FDD45AA5-8C18-864A-ECA4-62BE639FBA09}"/>
              </a:ext>
            </a:extLst>
          </p:cNvPr>
          <p:cNvPicPr>
            <a:picLocks noChangeAspect="1"/>
          </p:cNvPicPr>
          <p:nvPr/>
        </p:nvPicPr>
        <p:blipFill>
          <a:blip r:embed="rId9"/>
          <a:stretch>
            <a:fillRect/>
          </a:stretch>
        </p:blipFill>
        <p:spPr>
          <a:xfrm>
            <a:off x="10332628" y="7115454"/>
            <a:ext cx="3963235" cy="712702"/>
          </a:xfrm>
          <a:prstGeom prst="rect">
            <a:avLst/>
          </a:prstGeom>
        </p:spPr>
      </p:pic>
      <p:pic>
        <p:nvPicPr>
          <p:cNvPr id="13" name="Audio 12">
            <a:hlinkClick r:id="" action="ppaction://media"/>
            <a:extLst>
              <a:ext uri="{FF2B5EF4-FFF2-40B4-BE49-F238E27FC236}">
                <a16:creationId xmlns:a16="http://schemas.microsoft.com/office/drawing/2014/main" id="{21154F3D-8753-1193-4475-F73C68460627}"/>
              </a:ext>
            </a:extLst>
          </p:cNvPr>
          <p:cNvPicPr>
            <a:picLocks noChangeAspect="1"/>
          </p:cNvPicPr>
          <p:nvPr>
            <a:audioFile r:link="rId5"/>
            <p:extLst>
              <p:ext uri="{DAA4B4D4-6D71-4841-9C94-3DE7FCFB9230}">
                <p14:media xmlns:p14="http://schemas.microsoft.com/office/powerpoint/2010/main" r:embed="rId4"/>
              </p:ext>
            </p:extLst>
          </p:nvPr>
        </p:nvPicPr>
        <p:blipFill>
          <a:blip r:embed="rId8"/>
          <a:srcRect l="-203290" t="-203290" r="-203290" b="-203290"/>
          <a:stretch>
            <a:fillRect/>
          </a:stretch>
        </p:blipFill>
        <p:spPr>
          <a:xfrm>
            <a:off x="12062765" y="5661965"/>
            <a:ext cx="2468880" cy="246888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740"/>
    </mc:Choice>
    <mc:Fallback>
      <p:transition spd="slow" advTm="31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95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8"/>
                </p:tgtEl>
              </p:cMediaNode>
            </p:audio>
            <p:audio isNarration="1">
              <p:cMediaNode vol="80000" showWhenStopped="0">
                <p:cTn id="12" fill="hold" display="0">
                  <p:stCondLst>
                    <p:cond delay="indefinite"/>
                  </p:stCondLst>
                  <p:endCondLst>
                    <p:cond evt="onStopAudio" delay="0">
                      <p:tgtEl>
                        <p:sldTgt/>
                      </p:tgtEl>
                    </p:cond>
                  </p:endCondLst>
                </p:cTn>
                <p:tgtEl>
                  <p:spTgt spid="13"/>
                </p:tgtEl>
              </p:cMediaNode>
            </p:audio>
          </p:childTnLst>
        </p:cTn>
      </p:par>
    </p:tnLst>
  </p:timing>
  <p:extLst>
    <p:ext uri="{E180D4A7-C9FB-4DFB-919C-405C955672EB}">
      <p14:showEvtLst xmlns:p14="http://schemas.microsoft.com/office/powerpoint/2010/main">
        <p14:playEvt time="1467" objId="8"/>
        <p14:stopEvt time="31044" objId="8"/>
      </p14:showEvtLst>
    </p:ext>
  </p:extLs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793790" y="748189"/>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IoMT Network Risks and Device Vulnerabilities</a:t>
            </a:r>
            <a:endParaRPr lang="en-US" sz="4450" dirty="0"/>
          </a:p>
        </p:txBody>
      </p:sp>
      <p:sp>
        <p:nvSpPr>
          <p:cNvPr id="4" name="Shape 1"/>
          <p:cNvSpPr/>
          <p:nvPr/>
        </p:nvSpPr>
        <p:spPr>
          <a:xfrm>
            <a:off x="793790" y="2761059"/>
            <a:ext cx="510302" cy="510302"/>
          </a:xfrm>
          <a:prstGeom prst="roundRect">
            <a:avLst>
              <a:gd name="adj" fmla="val 6667"/>
            </a:avLst>
          </a:prstGeom>
          <a:solidFill>
            <a:srgbClr val="433550"/>
          </a:solidFill>
          <a:ln/>
        </p:spPr>
        <p:txBody>
          <a:bodyPr/>
          <a:lstStyle/>
          <a:p>
            <a:endParaRPr lang="en-US"/>
          </a:p>
        </p:txBody>
      </p:sp>
      <p:sp>
        <p:nvSpPr>
          <p:cNvPr id="5" name="Text 2"/>
          <p:cNvSpPr/>
          <p:nvPr/>
        </p:nvSpPr>
        <p:spPr>
          <a:xfrm>
            <a:off x="1530906" y="2761059"/>
            <a:ext cx="2927747" cy="708660"/>
          </a:xfrm>
          <a:prstGeom prst="rect">
            <a:avLst/>
          </a:prstGeom>
          <a:noFill/>
          <a:ln/>
        </p:spPr>
        <p:txBody>
          <a:bodyPr wrap="squar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Limited Processing Power</a:t>
            </a:r>
            <a:endParaRPr lang="en-US" sz="2200" dirty="0"/>
          </a:p>
        </p:txBody>
      </p:sp>
      <p:sp>
        <p:nvSpPr>
          <p:cNvPr id="6" name="Text 3"/>
          <p:cNvSpPr/>
          <p:nvPr/>
        </p:nvSpPr>
        <p:spPr>
          <a:xfrm>
            <a:off x="1530906" y="3605808"/>
            <a:ext cx="2927747" cy="217741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IoMT devices often have low-power processors, restricting their ability to run advanced security protocols and real-time encryption.</a:t>
            </a:r>
            <a:endParaRPr lang="en-US" sz="1750" dirty="0"/>
          </a:p>
        </p:txBody>
      </p:sp>
      <p:sp>
        <p:nvSpPr>
          <p:cNvPr id="7" name="Shape 4"/>
          <p:cNvSpPr/>
          <p:nvPr/>
        </p:nvSpPr>
        <p:spPr>
          <a:xfrm>
            <a:off x="4685467" y="2761059"/>
            <a:ext cx="510302" cy="510302"/>
          </a:xfrm>
          <a:prstGeom prst="roundRect">
            <a:avLst>
              <a:gd name="adj" fmla="val 6667"/>
            </a:avLst>
          </a:prstGeom>
          <a:solidFill>
            <a:srgbClr val="433550"/>
          </a:solidFill>
          <a:ln/>
        </p:spPr>
        <p:txBody>
          <a:bodyPr/>
          <a:lstStyle/>
          <a:p>
            <a:endParaRPr lang="en-US"/>
          </a:p>
        </p:txBody>
      </p:sp>
      <p:sp>
        <p:nvSpPr>
          <p:cNvPr id="8" name="Text 5"/>
          <p:cNvSpPr/>
          <p:nvPr/>
        </p:nvSpPr>
        <p:spPr>
          <a:xfrm>
            <a:off x="5422583" y="276105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Outdated Software</a:t>
            </a:r>
            <a:endParaRPr lang="en-US" sz="2200" dirty="0"/>
          </a:p>
        </p:txBody>
      </p:sp>
      <p:sp>
        <p:nvSpPr>
          <p:cNvPr id="9" name="Text 6"/>
          <p:cNvSpPr/>
          <p:nvPr/>
        </p:nvSpPr>
        <p:spPr>
          <a:xfrm>
            <a:off x="5422583" y="3251478"/>
            <a:ext cx="2927747" cy="217741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Many devices run unsupported or legacy software, increasing susceptibility to cyberattacks and data breaches.</a:t>
            </a:r>
            <a:endParaRPr lang="en-US" sz="1750" dirty="0"/>
          </a:p>
        </p:txBody>
      </p:sp>
      <p:sp>
        <p:nvSpPr>
          <p:cNvPr id="10" name="Shape 7"/>
          <p:cNvSpPr/>
          <p:nvPr/>
        </p:nvSpPr>
        <p:spPr>
          <a:xfrm>
            <a:off x="793790" y="6265188"/>
            <a:ext cx="510302" cy="510302"/>
          </a:xfrm>
          <a:prstGeom prst="roundRect">
            <a:avLst>
              <a:gd name="adj" fmla="val 6667"/>
            </a:avLst>
          </a:prstGeom>
          <a:solidFill>
            <a:srgbClr val="433550"/>
          </a:solidFill>
          <a:ln/>
        </p:spPr>
        <p:txBody>
          <a:bodyPr/>
          <a:lstStyle/>
          <a:p>
            <a:endParaRPr lang="en-US"/>
          </a:p>
        </p:txBody>
      </p:sp>
      <p:sp>
        <p:nvSpPr>
          <p:cNvPr id="11" name="Text 8"/>
          <p:cNvSpPr/>
          <p:nvPr/>
        </p:nvSpPr>
        <p:spPr>
          <a:xfrm>
            <a:off x="1530906" y="6265188"/>
            <a:ext cx="538412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Weak Authentication &amp; Unencrypted Data</a:t>
            </a:r>
            <a:endParaRPr lang="en-US" sz="2200" dirty="0"/>
          </a:p>
        </p:txBody>
      </p:sp>
      <p:sp>
        <p:nvSpPr>
          <p:cNvPr id="12" name="Text 9"/>
          <p:cNvSpPr/>
          <p:nvPr/>
        </p:nvSpPr>
        <p:spPr>
          <a:xfrm>
            <a:off x="1530906" y="6755606"/>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Default passwords and unencrypted transmissions expose devices to unauthorized access and data interception.</a:t>
            </a:r>
            <a:endParaRPr lang="en-US" sz="1750" dirty="0"/>
          </a:p>
        </p:txBody>
      </p:sp>
      <p:pic>
        <p:nvPicPr>
          <p:cNvPr id="13" name="Slide 4">
            <a:hlinkClick r:id="" action="ppaction://media"/>
            <a:extLst>
              <a:ext uri="{FF2B5EF4-FFF2-40B4-BE49-F238E27FC236}">
                <a16:creationId xmlns:a16="http://schemas.microsoft.com/office/drawing/2014/main" id="{6C62AD37-7A9C-E865-21A8-B55E055802C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0706022" y="1550872"/>
            <a:ext cx="487363" cy="487363"/>
          </a:xfrm>
          <a:prstGeom prst="rect">
            <a:avLst/>
          </a:prstGeom>
        </p:spPr>
      </p:pic>
      <p:pic>
        <p:nvPicPr>
          <p:cNvPr id="15" name="Image 0" descr="preencoded.png"/>
          <p:cNvPicPr>
            <a:picLocks noChangeAspect="1"/>
          </p:cNvPicPr>
          <p:nvPr/>
        </p:nvPicPr>
        <p:blipFill>
          <a:blip r:embed="rId9"/>
          <a:stretch>
            <a:fillRect/>
          </a:stretch>
        </p:blipFill>
        <p:spPr>
          <a:xfrm>
            <a:off x="9144000" y="0"/>
            <a:ext cx="5486400" cy="8229600"/>
          </a:xfrm>
          <a:prstGeom prst="rect">
            <a:avLst/>
          </a:prstGeom>
        </p:spPr>
      </p:pic>
      <p:pic>
        <p:nvPicPr>
          <p:cNvPr id="19" name="Audio 18">
            <a:hlinkClick r:id="" action="ppaction://media"/>
            <a:extLst>
              <a:ext uri="{FF2B5EF4-FFF2-40B4-BE49-F238E27FC236}">
                <a16:creationId xmlns:a16="http://schemas.microsoft.com/office/drawing/2014/main" id="{FB9BFB74-5B72-0A15-1406-78074733EE09}"/>
              </a:ext>
            </a:extLst>
          </p:cNvPr>
          <p:cNvPicPr>
            <a:picLocks noChangeAspect="1"/>
          </p:cNvPicPr>
          <p:nvPr>
            <a:audioFile r:link="rId5"/>
            <p:extLst>
              <p:ext uri="{DAA4B4D4-6D71-4841-9C94-3DE7FCFB9230}">
                <p14:media xmlns:p14="http://schemas.microsoft.com/office/powerpoint/2010/main" r:embed="rId4"/>
              </p:ext>
            </p:extLst>
          </p:nvPr>
        </p:nvPicPr>
        <p:blipFill>
          <a:blip r:embed="rId8"/>
          <a:srcRect l="-203290" t="-203290" r="-203290" b="-203290"/>
          <a:stretch>
            <a:fillRect/>
          </a:stretch>
        </p:blipFill>
        <p:spPr>
          <a:xfrm>
            <a:off x="12062765" y="5661965"/>
            <a:ext cx="2468880" cy="246888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442"/>
    </mc:Choice>
    <mc:Fallback>
      <p:transition spd="slow" advTm="27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563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3"/>
                </p:tgtEl>
              </p:cMediaNode>
            </p:audio>
            <p:audio isNarration="1">
              <p:cMediaNode vol="80000" showWhenStopped="0">
                <p:cTn id="12" fill="hold" display="0">
                  <p:stCondLst>
                    <p:cond delay="indefinite"/>
                  </p:stCondLst>
                  <p:endCondLst>
                    <p:cond evt="onStopAudio" delay="0">
                      <p:tgtEl>
                        <p:sldTgt/>
                      </p:tgtEl>
                    </p:cond>
                  </p:endCondLst>
                </p:cTn>
                <p:tgtEl>
                  <p:spTgt spid="19"/>
                </p:tgtEl>
              </p:cMediaNode>
            </p:audio>
          </p:childTnLst>
        </p:cTn>
      </p:par>
    </p:tnLst>
  </p:timing>
  <p:extLst>
    <p:ext uri="{E180D4A7-C9FB-4DFB-919C-405C955672EB}">
      <p14:showEvtLst xmlns:p14="http://schemas.microsoft.com/office/powerpoint/2010/main">
        <p14:playEvt time="684" objId="13"/>
        <p14:stopEvt time="26347" objId="13"/>
      </p14:showEvtLst>
    </p:ext>
  </p:extLs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995726"/>
            <a:ext cx="12189976" cy="708779"/>
          </a:xfrm>
          <a:prstGeom prst="rect">
            <a:avLst/>
          </a:prstGeom>
          <a:noFill/>
          <a:ln/>
        </p:spPr>
        <p:txBody>
          <a:bodyPr wrap="non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AI Techniques for Anomaly Detection in IoMT</a:t>
            </a:r>
            <a:endParaRPr lang="en-US" sz="4450" dirty="0"/>
          </a:p>
        </p:txBody>
      </p:sp>
      <p:sp>
        <p:nvSpPr>
          <p:cNvPr id="3" name="Text 1"/>
          <p:cNvSpPr/>
          <p:nvPr/>
        </p:nvSpPr>
        <p:spPr>
          <a:xfrm>
            <a:off x="793790" y="327148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Supervised Learning</a:t>
            </a:r>
            <a:endParaRPr lang="en-US" sz="2200" dirty="0"/>
          </a:p>
        </p:txBody>
      </p:sp>
      <p:sp>
        <p:nvSpPr>
          <p:cNvPr id="4" name="Text 2"/>
          <p:cNvSpPr/>
          <p:nvPr/>
        </p:nvSpPr>
        <p:spPr>
          <a:xfrm>
            <a:off x="793790" y="385262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Support Vector Machines (SVM)</a:t>
            </a:r>
            <a:endParaRPr lang="en-US" sz="1750" dirty="0"/>
          </a:p>
        </p:txBody>
      </p:sp>
      <p:sp>
        <p:nvSpPr>
          <p:cNvPr id="5" name="Text 3"/>
          <p:cNvSpPr/>
          <p:nvPr/>
        </p:nvSpPr>
        <p:spPr>
          <a:xfrm>
            <a:off x="793790" y="429482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Random Forest (RF)</a:t>
            </a:r>
            <a:endParaRPr lang="en-US" sz="1750" dirty="0"/>
          </a:p>
        </p:txBody>
      </p:sp>
      <p:sp>
        <p:nvSpPr>
          <p:cNvPr id="6" name="Text 4"/>
          <p:cNvSpPr/>
          <p:nvPr/>
        </p:nvSpPr>
        <p:spPr>
          <a:xfrm>
            <a:off x="793790" y="473702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Decision Trees (DT)</a:t>
            </a:r>
            <a:endParaRPr lang="en-US" sz="1750" dirty="0"/>
          </a:p>
        </p:txBody>
      </p:sp>
      <p:sp>
        <p:nvSpPr>
          <p:cNvPr id="7" name="Text 5"/>
          <p:cNvSpPr/>
          <p:nvPr/>
        </p:nvSpPr>
        <p:spPr>
          <a:xfrm>
            <a:off x="793790" y="5303996"/>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Uses labeled data to classify normal and abnormal patterns for threat detection.</a:t>
            </a:r>
            <a:endParaRPr lang="en-US" sz="1750" dirty="0"/>
          </a:p>
        </p:txBody>
      </p:sp>
      <p:sp>
        <p:nvSpPr>
          <p:cNvPr id="8" name="Text 6"/>
          <p:cNvSpPr/>
          <p:nvPr/>
        </p:nvSpPr>
        <p:spPr>
          <a:xfrm>
            <a:off x="7599521" y="3271480"/>
            <a:ext cx="2975491"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Unsupervised Learning</a:t>
            </a:r>
            <a:endParaRPr lang="en-US" sz="2200" dirty="0"/>
          </a:p>
        </p:txBody>
      </p:sp>
      <p:sp>
        <p:nvSpPr>
          <p:cNvPr id="9" name="Text 7"/>
          <p:cNvSpPr/>
          <p:nvPr/>
        </p:nvSpPr>
        <p:spPr>
          <a:xfrm>
            <a:off x="7599521" y="385262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K-Means Clustering</a:t>
            </a:r>
            <a:endParaRPr lang="en-US" sz="1750" dirty="0"/>
          </a:p>
        </p:txBody>
      </p:sp>
      <p:sp>
        <p:nvSpPr>
          <p:cNvPr id="10" name="Text 8"/>
          <p:cNvSpPr/>
          <p:nvPr/>
        </p:nvSpPr>
        <p:spPr>
          <a:xfrm>
            <a:off x="7599521" y="429482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Principal Component Analysis (PCA)</a:t>
            </a:r>
            <a:endParaRPr lang="en-US" sz="1750" dirty="0"/>
          </a:p>
        </p:txBody>
      </p:sp>
      <p:sp>
        <p:nvSpPr>
          <p:cNvPr id="11" name="Text 9"/>
          <p:cNvSpPr/>
          <p:nvPr/>
        </p:nvSpPr>
        <p:spPr>
          <a:xfrm>
            <a:off x="7599521" y="473702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Autoencoders</a:t>
            </a:r>
            <a:endParaRPr lang="en-US" sz="1750" dirty="0"/>
          </a:p>
        </p:txBody>
      </p:sp>
      <p:sp>
        <p:nvSpPr>
          <p:cNvPr id="12" name="Text 10"/>
          <p:cNvSpPr/>
          <p:nvPr/>
        </p:nvSpPr>
        <p:spPr>
          <a:xfrm>
            <a:off x="7599521" y="5303996"/>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Discovers hidden patterns in unlabeled data, ideal for exploratory anomaly detection.</a:t>
            </a:r>
            <a:endParaRPr lang="en-US" sz="1750" dirty="0"/>
          </a:p>
        </p:txBody>
      </p:sp>
      <p:pic>
        <p:nvPicPr>
          <p:cNvPr id="14" name="Slide 5">
            <a:hlinkClick r:id="" action="ppaction://media"/>
            <a:extLst>
              <a:ext uri="{FF2B5EF4-FFF2-40B4-BE49-F238E27FC236}">
                <a16:creationId xmlns:a16="http://schemas.microsoft.com/office/drawing/2014/main" id="{16CAF7A8-B2B9-C4C7-62E7-B87C0536FDD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2847057" y="7222172"/>
            <a:ext cx="487363" cy="487363"/>
          </a:xfrm>
          <a:prstGeom prst="rect">
            <a:avLst/>
          </a:prstGeom>
        </p:spPr>
      </p:pic>
      <p:pic>
        <p:nvPicPr>
          <p:cNvPr id="15" name="Picture 14">
            <a:extLst>
              <a:ext uri="{FF2B5EF4-FFF2-40B4-BE49-F238E27FC236}">
                <a16:creationId xmlns:a16="http://schemas.microsoft.com/office/drawing/2014/main" id="{6A93D20D-3182-28D9-1E4D-2D4FF55D848D}"/>
              </a:ext>
            </a:extLst>
          </p:cNvPr>
          <p:cNvPicPr>
            <a:picLocks noChangeAspect="1"/>
          </p:cNvPicPr>
          <p:nvPr/>
        </p:nvPicPr>
        <p:blipFill>
          <a:blip r:embed="rId9"/>
          <a:stretch>
            <a:fillRect/>
          </a:stretch>
        </p:blipFill>
        <p:spPr>
          <a:xfrm>
            <a:off x="10667165" y="6746489"/>
            <a:ext cx="3963235" cy="1483112"/>
          </a:xfrm>
          <a:prstGeom prst="rect">
            <a:avLst/>
          </a:prstGeom>
        </p:spPr>
      </p:pic>
      <p:pic>
        <p:nvPicPr>
          <p:cNvPr id="19" name="Audio 18">
            <a:hlinkClick r:id="" action="ppaction://media"/>
            <a:extLst>
              <a:ext uri="{FF2B5EF4-FFF2-40B4-BE49-F238E27FC236}">
                <a16:creationId xmlns:a16="http://schemas.microsoft.com/office/drawing/2014/main" id="{7A19F804-9198-07FA-B46E-3A1916683CE4}"/>
              </a:ext>
            </a:extLst>
          </p:cNvPr>
          <p:cNvPicPr>
            <a:picLocks noChangeAspect="1"/>
          </p:cNvPicPr>
          <p:nvPr>
            <a:audioFile r:link="rId5"/>
            <p:extLst>
              <p:ext uri="{DAA4B4D4-6D71-4841-9C94-3DE7FCFB9230}">
                <p14:media xmlns:p14="http://schemas.microsoft.com/office/powerpoint/2010/main" r:embed="rId4"/>
              </p:ext>
            </p:extLst>
          </p:nvPr>
        </p:nvPicPr>
        <p:blipFill>
          <a:blip r:embed="rId8"/>
          <a:srcRect l="-203290" t="-203290" r="-203290" b="-203290"/>
          <a:stretch>
            <a:fillRect/>
          </a:stretch>
        </p:blipFill>
        <p:spPr>
          <a:xfrm>
            <a:off x="12062765" y="5661965"/>
            <a:ext cx="2468880" cy="246888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560"/>
    </mc:Choice>
    <mc:Fallback>
      <p:transition spd="slow" advTm="27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61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4"/>
                </p:tgtEl>
              </p:cMediaNode>
            </p:audio>
            <p:audio isNarration="1">
              <p:cMediaNode vol="80000" showWhenStopped="0">
                <p:cTn id="12" fill="hold" display="0">
                  <p:stCondLst>
                    <p:cond delay="indefinite"/>
                  </p:stCondLst>
                  <p:endCondLst>
                    <p:cond evt="onStopAudio" delay="0">
                      <p:tgtEl>
                        <p:sldTgt/>
                      </p:tgtEl>
                    </p:cond>
                  </p:endCondLst>
                </p:cTn>
                <p:tgtEl>
                  <p:spTgt spid="19"/>
                </p:tgtEl>
              </p:cMediaNode>
            </p:audio>
          </p:childTnLst>
        </p:cTn>
      </p:par>
    </p:tnLst>
  </p:timing>
  <p:extLst>
    <p:ext uri="{E180D4A7-C9FB-4DFB-919C-405C955672EB}">
      <p14:showEvtLst xmlns:p14="http://schemas.microsoft.com/office/powerpoint/2010/main">
        <p14:playEvt time="832" objId="14"/>
        <p14:stopEvt time="26963" objId="14"/>
      </p14:showEvtLst>
    </p:ext>
  </p:extLs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793790" y="3814405"/>
            <a:ext cx="11623000" cy="708779"/>
          </a:xfrm>
          <a:prstGeom prst="rect">
            <a:avLst/>
          </a:prstGeom>
          <a:noFill/>
          <a:ln/>
        </p:spPr>
        <p:txBody>
          <a:bodyPr wrap="non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Deep Learning Approaches in IoMT Security</a:t>
            </a:r>
            <a:endParaRPr lang="en-US" sz="4450" dirty="0"/>
          </a:p>
        </p:txBody>
      </p:sp>
      <p:sp>
        <p:nvSpPr>
          <p:cNvPr id="4" name="Shape 1"/>
          <p:cNvSpPr/>
          <p:nvPr/>
        </p:nvSpPr>
        <p:spPr>
          <a:xfrm>
            <a:off x="793790" y="4863346"/>
            <a:ext cx="4196358" cy="2387084"/>
          </a:xfrm>
          <a:prstGeom prst="roundRect">
            <a:avLst>
              <a:gd name="adj" fmla="val 1425"/>
            </a:avLst>
          </a:prstGeom>
          <a:solidFill>
            <a:srgbClr val="433550"/>
          </a:solidFill>
          <a:ln/>
        </p:spPr>
        <p:txBody>
          <a:bodyPr/>
          <a:lstStyle/>
          <a:p>
            <a:endParaRPr lang="en-US"/>
          </a:p>
        </p:txBody>
      </p:sp>
      <p:sp>
        <p:nvSpPr>
          <p:cNvPr id="5" name="Text 2"/>
          <p:cNvSpPr/>
          <p:nvPr/>
        </p:nvSpPr>
        <p:spPr>
          <a:xfrm>
            <a:off x="1020604" y="5090160"/>
            <a:ext cx="3742730" cy="708660"/>
          </a:xfrm>
          <a:prstGeom prst="rect">
            <a:avLst/>
          </a:prstGeom>
          <a:noFill/>
          <a:ln/>
        </p:spPr>
        <p:txBody>
          <a:bodyPr wrap="squar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Convolutional Neural Networks (CNNs)</a:t>
            </a:r>
            <a:endParaRPr lang="en-US" sz="2200" dirty="0"/>
          </a:p>
        </p:txBody>
      </p:sp>
      <p:sp>
        <p:nvSpPr>
          <p:cNvPr id="6" name="Text 3"/>
          <p:cNvSpPr/>
          <p:nvPr/>
        </p:nvSpPr>
        <p:spPr>
          <a:xfrm>
            <a:off x="1020604" y="5934908"/>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Effective for analyzing medical images like X-rays and MRI scans to detect irregularities.</a:t>
            </a:r>
            <a:endParaRPr lang="en-US" sz="1750" dirty="0"/>
          </a:p>
        </p:txBody>
      </p:sp>
      <p:sp>
        <p:nvSpPr>
          <p:cNvPr id="7" name="Shape 4"/>
          <p:cNvSpPr/>
          <p:nvPr/>
        </p:nvSpPr>
        <p:spPr>
          <a:xfrm>
            <a:off x="5216962" y="4863346"/>
            <a:ext cx="4196358" cy="2387084"/>
          </a:xfrm>
          <a:prstGeom prst="roundRect">
            <a:avLst>
              <a:gd name="adj" fmla="val 1425"/>
            </a:avLst>
          </a:prstGeom>
          <a:solidFill>
            <a:srgbClr val="433550"/>
          </a:solidFill>
          <a:ln/>
        </p:spPr>
        <p:txBody>
          <a:bodyPr/>
          <a:lstStyle/>
          <a:p>
            <a:endParaRPr lang="en-US"/>
          </a:p>
        </p:txBody>
      </p:sp>
      <p:sp>
        <p:nvSpPr>
          <p:cNvPr id="8" name="Text 5"/>
          <p:cNvSpPr/>
          <p:nvPr/>
        </p:nvSpPr>
        <p:spPr>
          <a:xfrm>
            <a:off x="5443776" y="5090160"/>
            <a:ext cx="3742730" cy="708660"/>
          </a:xfrm>
          <a:prstGeom prst="rect">
            <a:avLst/>
          </a:prstGeom>
          <a:noFill/>
          <a:ln/>
        </p:spPr>
        <p:txBody>
          <a:bodyPr wrap="squar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Recurrent Neural Networks (RNNs) &amp; LSTMs</a:t>
            </a:r>
            <a:endParaRPr lang="en-US" sz="2200" dirty="0"/>
          </a:p>
        </p:txBody>
      </p:sp>
      <p:sp>
        <p:nvSpPr>
          <p:cNvPr id="9" name="Text 6"/>
          <p:cNvSpPr/>
          <p:nvPr/>
        </p:nvSpPr>
        <p:spPr>
          <a:xfrm>
            <a:off x="5443776" y="5934908"/>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Handle sequential medical data, improving detection of anomalies in time-series signals.</a:t>
            </a:r>
            <a:endParaRPr lang="en-US" sz="1750" dirty="0"/>
          </a:p>
        </p:txBody>
      </p:sp>
      <p:sp>
        <p:nvSpPr>
          <p:cNvPr id="10" name="Shape 7"/>
          <p:cNvSpPr/>
          <p:nvPr/>
        </p:nvSpPr>
        <p:spPr>
          <a:xfrm>
            <a:off x="9640133" y="4863346"/>
            <a:ext cx="4196358" cy="2387084"/>
          </a:xfrm>
          <a:prstGeom prst="roundRect">
            <a:avLst>
              <a:gd name="adj" fmla="val 1425"/>
            </a:avLst>
          </a:prstGeom>
          <a:solidFill>
            <a:srgbClr val="433550"/>
          </a:solidFill>
          <a:ln/>
        </p:spPr>
        <p:txBody>
          <a:bodyPr/>
          <a:lstStyle/>
          <a:p>
            <a:endParaRPr lang="en-US"/>
          </a:p>
        </p:txBody>
      </p:sp>
      <p:sp>
        <p:nvSpPr>
          <p:cNvPr id="11" name="Text 8"/>
          <p:cNvSpPr/>
          <p:nvPr/>
        </p:nvSpPr>
        <p:spPr>
          <a:xfrm>
            <a:off x="9866948" y="5090160"/>
            <a:ext cx="3742730" cy="708660"/>
          </a:xfrm>
          <a:prstGeom prst="rect">
            <a:avLst/>
          </a:prstGeom>
          <a:noFill/>
          <a:ln/>
        </p:spPr>
        <p:txBody>
          <a:bodyPr wrap="squar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Generative Adversarial Networks (GANs)</a:t>
            </a:r>
            <a:endParaRPr lang="en-US" sz="2200" dirty="0"/>
          </a:p>
        </p:txBody>
      </p:sp>
      <p:sp>
        <p:nvSpPr>
          <p:cNvPr id="12" name="Text 9"/>
          <p:cNvSpPr/>
          <p:nvPr/>
        </p:nvSpPr>
        <p:spPr>
          <a:xfrm>
            <a:off x="9866948" y="5934908"/>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Generate synthetic data to enhance training and improve anomaly detection accuracy.</a:t>
            </a:r>
            <a:endParaRPr lang="en-US" sz="1750" dirty="0"/>
          </a:p>
        </p:txBody>
      </p:sp>
      <p:pic>
        <p:nvPicPr>
          <p:cNvPr id="13" name="Picture 12">
            <a:extLst>
              <a:ext uri="{FF2B5EF4-FFF2-40B4-BE49-F238E27FC236}">
                <a16:creationId xmlns:a16="http://schemas.microsoft.com/office/drawing/2014/main" id="{25C650AF-8E39-CBB3-130B-4ADD7A17D0E3}"/>
              </a:ext>
            </a:extLst>
          </p:cNvPr>
          <p:cNvPicPr>
            <a:picLocks noChangeAspect="1"/>
          </p:cNvPicPr>
          <p:nvPr/>
        </p:nvPicPr>
        <p:blipFill>
          <a:blip r:embed="rId8"/>
          <a:stretch>
            <a:fillRect/>
          </a:stretch>
        </p:blipFill>
        <p:spPr>
          <a:xfrm>
            <a:off x="10667165" y="7709535"/>
            <a:ext cx="3963235" cy="520065"/>
          </a:xfrm>
          <a:prstGeom prst="rect">
            <a:avLst/>
          </a:prstGeom>
        </p:spPr>
      </p:pic>
      <p:pic>
        <p:nvPicPr>
          <p:cNvPr id="14" name="Slide 6">
            <a:hlinkClick r:id="" action="ppaction://media"/>
            <a:extLst>
              <a:ext uri="{FF2B5EF4-FFF2-40B4-BE49-F238E27FC236}">
                <a16:creationId xmlns:a16="http://schemas.microsoft.com/office/drawing/2014/main" id="{F66BBCEC-AA4A-C9EC-6880-7FB4E2E9C86C}"/>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3212403" y="718621"/>
            <a:ext cx="487363" cy="487363"/>
          </a:xfrm>
          <a:prstGeom prst="rect">
            <a:avLst/>
          </a:prstGeom>
        </p:spPr>
      </p:pic>
      <p:pic>
        <p:nvPicPr>
          <p:cNvPr id="15" name="Image 0" descr="preencoded.png"/>
          <p:cNvPicPr>
            <a:picLocks noChangeAspect="1"/>
          </p:cNvPicPr>
          <p:nvPr/>
        </p:nvPicPr>
        <p:blipFill>
          <a:blip r:embed="rId10"/>
          <a:stretch>
            <a:fillRect/>
          </a:stretch>
        </p:blipFill>
        <p:spPr>
          <a:xfrm>
            <a:off x="0" y="0"/>
            <a:ext cx="14630400" cy="2835235"/>
          </a:xfrm>
          <a:prstGeom prst="rect">
            <a:avLst/>
          </a:prstGeom>
        </p:spPr>
      </p:pic>
      <p:pic>
        <p:nvPicPr>
          <p:cNvPr id="19" name="Audio 18">
            <a:hlinkClick r:id="" action="ppaction://media"/>
            <a:extLst>
              <a:ext uri="{FF2B5EF4-FFF2-40B4-BE49-F238E27FC236}">
                <a16:creationId xmlns:a16="http://schemas.microsoft.com/office/drawing/2014/main" id="{0BCE2BD1-1803-B414-2F21-E81CB793AD2E}"/>
              </a:ext>
            </a:extLst>
          </p:cNvPr>
          <p:cNvPicPr>
            <a:picLocks noChangeAspect="1"/>
          </p:cNvPicPr>
          <p:nvPr>
            <a:audioFile r:link="rId5"/>
            <p:extLst>
              <p:ext uri="{DAA4B4D4-6D71-4841-9C94-3DE7FCFB9230}">
                <p14:media xmlns:p14="http://schemas.microsoft.com/office/powerpoint/2010/main" r:embed="rId4"/>
              </p:ext>
            </p:extLst>
          </p:nvPr>
        </p:nvPicPr>
        <p:blipFill>
          <a:blip r:embed="rId9"/>
          <a:srcRect l="-203290" t="-203290" r="-203290" b="-203290"/>
          <a:stretch>
            <a:fillRect/>
          </a:stretch>
        </p:blipFill>
        <p:spPr>
          <a:xfrm>
            <a:off x="12062765" y="5661965"/>
            <a:ext cx="2468880" cy="246888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024"/>
    </mc:Choice>
    <mc:Fallback>
      <p:transition spd="slow" advTm="22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98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4"/>
                </p:tgtEl>
              </p:cMediaNode>
            </p:audio>
            <p:audio isNarration="1">
              <p:cMediaNode vol="80000" showWhenStopped="0">
                <p:cTn id="12" fill="hold" display="0">
                  <p:stCondLst>
                    <p:cond delay="indefinite"/>
                  </p:stCondLst>
                  <p:endCondLst>
                    <p:cond evt="onStopAudio" delay="0">
                      <p:tgtEl>
                        <p:sldTgt/>
                      </p:tgtEl>
                    </p:cond>
                  </p:endCondLst>
                </p:cTn>
                <p:tgtEl>
                  <p:spTgt spid="19"/>
                </p:tgtEl>
              </p:cMediaNode>
            </p:audio>
          </p:childTnLst>
        </p:cTn>
      </p:par>
    </p:tnLst>
  </p:timing>
  <p:extLst>
    <p:ext uri="{E180D4A7-C9FB-4DFB-919C-405C955672EB}">
      <p14:showEvtLst xmlns:p14="http://schemas.microsoft.com/office/powerpoint/2010/main">
        <p14:playEvt time="619" objId="14"/>
        <p14:stopEvt time="20454" objId="14"/>
      </p14:showEvtLst>
    </p:ext>
  </p:extLs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674370" y="531852"/>
            <a:ext cx="7795260" cy="1204198"/>
          </a:xfrm>
          <a:prstGeom prst="rect">
            <a:avLst/>
          </a:prstGeom>
          <a:noFill/>
          <a:ln/>
        </p:spPr>
        <p:txBody>
          <a:bodyPr wrap="square" lIns="0" tIns="0" rIns="0" bIns="0" rtlCol="0" anchor="t"/>
          <a:lstStyle/>
          <a:p>
            <a:pPr marL="0" indent="0" algn="l">
              <a:lnSpc>
                <a:spcPts val="4700"/>
              </a:lnSpc>
              <a:buNone/>
            </a:pPr>
            <a:r>
              <a:rPr lang="en-US" sz="3750" b="1" dirty="0">
                <a:solidFill>
                  <a:srgbClr val="F94CAF"/>
                </a:solidFill>
                <a:latin typeface="Inconsolata Bold" pitchFamily="34" charset="0"/>
                <a:ea typeface="Inconsolata Bold" pitchFamily="34" charset="-122"/>
                <a:cs typeface="Inconsolata Bold" pitchFamily="34" charset="-120"/>
              </a:rPr>
              <a:t>Future Directions in AI-Based IoMT Security</a:t>
            </a:r>
            <a:endParaRPr lang="en-US" sz="3750" dirty="0"/>
          </a:p>
        </p:txBody>
      </p:sp>
      <p:pic>
        <p:nvPicPr>
          <p:cNvPr id="4" name="Image 1" descr="preencoded.png"/>
          <p:cNvPicPr>
            <a:picLocks noChangeAspect="1"/>
          </p:cNvPicPr>
          <p:nvPr/>
        </p:nvPicPr>
        <p:blipFill>
          <a:blip r:embed="rId8"/>
          <a:stretch>
            <a:fillRect/>
          </a:stretch>
        </p:blipFill>
        <p:spPr>
          <a:xfrm>
            <a:off x="674370" y="2025015"/>
            <a:ext cx="963335" cy="1418153"/>
          </a:xfrm>
          <a:prstGeom prst="rect">
            <a:avLst/>
          </a:prstGeom>
        </p:spPr>
      </p:pic>
      <p:sp>
        <p:nvSpPr>
          <p:cNvPr id="5" name="Text 1"/>
          <p:cNvSpPr/>
          <p:nvPr/>
        </p:nvSpPr>
        <p:spPr>
          <a:xfrm>
            <a:off x="1926669" y="2217658"/>
            <a:ext cx="2408515" cy="300990"/>
          </a:xfrm>
          <a:prstGeom prst="rect">
            <a:avLst/>
          </a:prstGeom>
          <a:noFill/>
          <a:ln/>
        </p:spPr>
        <p:txBody>
          <a:bodyPr wrap="none" lIns="0" tIns="0" rIns="0" bIns="0" rtlCol="0" anchor="t"/>
          <a:lstStyle/>
          <a:p>
            <a:pPr marL="0" indent="0" algn="l">
              <a:lnSpc>
                <a:spcPts val="2350"/>
              </a:lnSpc>
              <a:buNone/>
            </a:pPr>
            <a:r>
              <a:rPr lang="en-US" sz="1850" b="1" dirty="0">
                <a:solidFill>
                  <a:srgbClr val="DAD1E6"/>
                </a:solidFill>
                <a:latin typeface="Inconsolata Bold" pitchFamily="34" charset="0"/>
                <a:ea typeface="Inconsolata Bold" pitchFamily="34" charset="-122"/>
                <a:cs typeface="Inconsolata Bold" pitchFamily="34" charset="-120"/>
              </a:rPr>
              <a:t>Efficient AI Models</a:t>
            </a:r>
            <a:endParaRPr lang="en-US" sz="1850" dirty="0"/>
          </a:p>
        </p:txBody>
      </p:sp>
      <p:sp>
        <p:nvSpPr>
          <p:cNvPr id="6" name="Text 2"/>
          <p:cNvSpPr/>
          <p:nvPr/>
        </p:nvSpPr>
        <p:spPr>
          <a:xfrm>
            <a:off x="1926669" y="2634258"/>
            <a:ext cx="6542961" cy="616268"/>
          </a:xfrm>
          <a:prstGeom prst="rect">
            <a:avLst/>
          </a:prstGeom>
          <a:noFill/>
          <a:ln/>
        </p:spPr>
        <p:txBody>
          <a:bodyPr wrap="square" lIns="0" tIns="0" rIns="0" bIns="0" rtlCol="0" anchor="t"/>
          <a:lstStyle/>
          <a:p>
            <a:pPr marL="0" indent="0" algn="l">
              <a:lnSpc>
                <a:spcPts val="2400"/>
              </a:lnSpc>
              <a:buNone/>
            </a:pPr>
            <a:r>
              <a:rPr lang="en-US" sz="1500" dirty="0">
                <a:solidFill>
                  <a:srgbClr val="DAD1E6"/>
                </a:solidFill>
                <a:latin typeface="Fira Sans" pitchFamily="34" charset="0"/>
                <a:ea typeface="Fira Sans" pitchFamily="34" charset="-122"/>
                <a:cs typeface="Fira Sans" pitchFamily="34" charset="-120"/>
              </a:rPr>
              <a:t>Develop lightweight algorithms optimized for limited IoMT device resources.</a:t>
            </a:r>
            <a:endParaRPr lang="en-US" sz="1500" dirty="0"/>
          </a:p>
        </p:txBody>
      </p:sp>
      <p:pic>
        <p:nvPicPr>
          <p:cNvPr id="7" name="Image 2" descr="preencoded.png"/>
          <p:cNvPicPr>
            <a:picLocks noChangeAspect="1"/>
          </p:cNvPicPr>
          <p:nvPr/>
        </p:nvPicPr>
        <p:blipFill>
          <a:blip r:embed="rId9"/>
          <a:stretch>
            <a:fillRect/>
          </a:stretch>
        </p:blipFill>
        <p:spPr>
          <a:xfrm>
            <a:off x="674370" y="3443168"/>
            <a:ext cx="963335" cy="1418153"/>
          </a:xfrm>
          <a:prstGeom prst="rect">
            <a:avLst/>
          </a:prstGeom>
        </p:spPr>
      </p:pic>
      <p:sp>
        <p:nvSpPr>
          <p:cNvPr id="8" name="Text 3"/>
          <p:cNvSpPr/>
          <p:nvPr/>
        </p:nvSpPr>
        <p:spPr>
          <a:xfrm>
            <a:off x="1926669" y="3635812"/>
            <a:ext cx="2408515" cy="300990"/>
          </a:xfrm>
          <a:prstGeom prst="rect">
            <a:avLst/>
          </a:prstGeom>
          <a:noFill/>
          <a:ln/>
        </p:spPr>
        <p:txBody>
          <a:bodyPr wrap="none" lIns="0" tIns="0" rIns="0" bIns="0" rtlCol="0" anchor="t"/>
          <a:lstStyle/>
          <a:p>
            <a:pPr marL="0" indent="0" algn="l">
              <a:lnSpc>
                <a:spcPts val="2350"/>
              </a:lnSpc>
              <a:buNone/>
            </a:pPr>
            <a:r>
              <a:rPr lang="en-US" sz="1850" b="1" dirty="0">
                <a:solidFill>
                  <a:srgbClr val="DAD1E6"/>
                </a:solidFill>
                <a:latin typeface="Inconsolata Bold" pitchFamily="34" charset="0"/>
                <a:ea typeface="Inconsolata Bold" pitchFamily="34" charset="-122"/>
                <a:cs typeface="Inconsolata Bold" pitchFamily="34" charset="-120"/>
              </a:rPr>
              <a:t>Federated Learning</a:t>
            </a:r>
            <a:endParaRPr lang="en-US" sz="1850" dirty="0"/>
          </a:p>
        </p:txBody>
      </p:sp>
      <p:sp>
        <p:nvSpPr>
          <p:cNvPr id="9" name="Text 4"/>
          <p:cNvSpPr/>
          <p:nvPr/>
        </p:nvSpPr>
        <p:spPr>
          <a:xfrm>
            <a:off x="1926669" y="4052411"/>
            <a:ext cx="6542961" cy="616268"/>
          </a:xfrm>
          <a:prstGeom prst="rect">
            <a:avLst/>
          </a:prstGeom>
          <a:noFill/>
          <a:ln/>
        </p:spPr>
        <p:txBody>
          <a:bodyPr wrap="square" lIns="0" tIns="0" rIns="0" bIns="0" rtlCol="0" anchor="t"/>
          <a:lstStyle/>
          <a:p>
            <a:pPr marL="0" indent="0" algn="l">
              <a:lnSpc>
                <a:spcPts val="2400"/>
              </a:lnSpc>
              <a:buNone/>
            </a:pPr>
            <a:r>
              <a:rPr lang="en-US" sz="1500" dirty="0">
                <a:solidFill>
                  <a:srgbClr val="DAD1E6"/>
                </a:solidFill>
                <a:latin typeface="Fira Sans" pitchFamily="34" charset="0"/>
                <a:ea typeface="Fira Sans" pitchFamily="34" charset="-122"/>
                <a:cs typeface="Fira Sans" pitchFamily="34" charset="-120"/>
              </a:rPr>
              <a:t>Train AI locally on devices to preserve data privacy without centralizing sensitive information.</a:t>
            </a:r>
            <a:endParaRPr lang="en-US" sz="1500" dirty="0"/>
          </a:p>
        </p:txBody>
      </p:sp>
      <p:pic>
        <p:nvPicPr>
          <p:cNvPr id="10" name="Image 3" descr="preencoded.png"/>
          <p:cNvPicPr>
            <a:picLocks noChangeAspect="1"/>
          </p:cNvPicPr>
          <p:nvPr/>
        </p:nvPicPr>
        <p:blipFill>
          <a:blip r:embed="rId10"/>
          <a:stretch>
            <a:fillRect/>
          </a:stretch>
        </p:blipFill>
        <p:spPr>
          <a:xfrm>
            <a:off x="674370" y="4861322"/>
            <a:ext cx="963335" cy="1418153"/>
          </a:xfrm>
          <a:prstGeom prst="rect">
            <a:avLst/>
          </a:prstGeom>
        </p:spPr>
      </p:pic>
      <p:sp>
        <p:nvSpPr>
          <p:cNvPr id="11" name="Text 5"/>
          <p:cNvSpPr/>
          <p:nvPr/>
        </p:nvSpPr>
        <p:spPr>
          <a:xfrm>
            <a:off x="1926669" y="5053965"/>
            <a:ext cx="3370540" cy="300990"/>
          </a:xfrm>
          <a:prstGeom prst="rect">
            <a:avLst/>
          </a:prstGeom>
          <a:noFill/>
          <a:ln/>
        </p:spPr>
        <p:txBody>
          <a:bodyPr wrap="none" lIns="0" tIns="0" rIns="0" bIns="0" rtlCol="0" anchor="t"/>
          <a:lstStyle/>
          <a:p>
            <a:pPr marL="0" indent="0" algn="l">
              <a:lnSpc>
                <a:spcPts val="2350"/>
              </a:lnSpc>
              <a:buNone/>
            </a:pPr>
            <a:r>
              <a:rPr lang="en-US" sz="1850" b="1" dirty="0">
                <a:solidFill>
                  <a:srgbClr val="DAD1E6"/>
                </a:solidFill>
                <a:latin typeface="Inconsolata Bold" pitchFamily="34" charset="0"/>
                <a:ea typeface="Inconsolata Bold" pitchFamily="34" charset="-122"/>
                <a:cs typeface="Inconsolata Bold" pitchFamily="34" charset="-120"/>
              </a:rPr>
              <a:t>Advanced Threat Intelligence</a:t>
            </a:r>
            <a:endParaRPr lang="en-US" sz="1850" dirty="0"/>
          </a:p>
        </p:txBody>
      </p:sp>
      <p:sp>
        <p:nvSpPr>
          <p:cNvPr id="12" name="Text 6"/>
          <p:cNvSpPr/>
          <p:nvPr/>
        </p:nvSpPr>
        <p:spPr>
          <a:xfrm>
            <a:off x="1926669" y="5470565"/>
            <a:ext cx="6542961" cy="616268"/>
          </a:xfrm>
          <a:prstGeom prst="rect">
            <a:avLst/>
          </a:prstGeom>
          <a:noFill/>
          <a:ln/>
        </p:spPr>
        <p:txBody>
          <a:bodyPr wrap="square" lIns="0" tIns="0" rIns="0" bIns="0" rtlCol="0" anchor="t"/>
          <a:lstStyle/>
          <a:p>
            <a:pPr marL="0" indent="0" algn="l">
              <a:lnSpc>
                <a:spcPts val="2400"/>
              </a:lnSpc>
              <a:buNone/>
            </a:pPr>
            <a:r>
              <a:rPr lang="en-US" sz="1500" dirty="0">
                <a:solidFill>
                  <a:srgbClr val="DAD1E6"/>
                </a:solidFill>
                <a:latin typeface="Fira Sans" pitchFamily="34" charset="0"/>
                <a:ea typeface="Fira Sans" pitchFamily="34" charset="-122"/>
                <a:cs typeface="Fira Sans" pitchFamily="34" charset="-120"/>
              </a:rPr>
              <a:t>Predict and mitigate cyber threats proactively with AI-driven risk assessment.</a:t>
            </a:r>
            <a:endParaRPr lang="en-US" sz="1500" dirty="0"/>
          </a:p>
        </p:txBody>
      </p:sp>
      <p:pic>
        <p:nvPicPr>
          <p:cNvPr id="13" name="Image 4" descr="preencoded.png"/>
          <p:cNvPicPr>
            <a:picLocks noChangeAspect="1"/>
          </p:cNvPicPr>
          <p:nvPr/>
        </p:nvPicPr>
        <p:blipFill>
          <a:blip r:embed="rId11"/>
          <a:stretch>
            <a:fillRect/>
          </a:stretch>
        </p:blipFill>
        <p:spPr>
          <a:xfrm>
            <a:off x="674370" y="6279475"/>
            <a:ext cx="963335" cy="1418153"/>
          </a:xfrm>
          <a:prstGeom prst="rect">
            <a:avLst/>
          </a:prstGeom>
        </p:spPr>
      </p:pic>
      <p:sp>
        <p:nvSpPr>
          <p:cNvPr id="14" name="Text 7"/>
          <p:cNvSpPr/>
          <p:nvPr/>
        </p:nvSpPr>
        <p:spPr>
          <a:xfrm>
            <a:off x="1926669" y="6472118"/>
            <a:ext cx="2408515" cy="300990"/>
          </a:xfrm>
          <a:prstGeom prst="rect">
            <a:avLst/>
          </a:prstGeom>
          <a:noFill/>
          <a:ln/>
        </p:spPr>
        <p:txBody>
          <a:bodyPr wrap="none" lIns="0" tIns="0" rIns="0" bIns="0" rtlCol="0" anchor="t"/>
          <a:lstStyle/>
          <a:p>
            <a:pPr marL="0" indent="0" algn="l">
              <a:lnSpc>
                <a:spcPts val="2350"/>
              </a:lnSpc>
              <a:buNone/>
            </a:pPr>
            <a:r>
              <a:rPr lang="en-US" sz="1850" b="1" dirty="0">
                <a:solidFill>
                  <a:srgbClr val="DAD1E6"/>
                </a:solidFill>
                <a:latin typeface="Inconsolata Bold" pitchFamily="34" charset="0"/>
                <a:ea typeface="Inconsolata Bold" pitchFamily="34" charset="-122"/>
                <a:cs typeface="Inconsolata Bold" pitchFamily="34" charset="-120"/>
              </a:rPr>
              <a:t>Quantum AI</a:t>
            </a:r>
            <a:endParaRPr lang="en-US" sz="1850" dirty="0"/>
          </a:p>
        </p:txBody>
      </p:sp>
      <p:sp>
        <p:nvSpPr>
          <p:cNvPr id="15" name="Text 8"/>
          <p:cNvSpPr/>
          <p:nvPr/>
        </p:nvSpPr>
        <p:spPr>
          <a:xfrm>
            <a:off x="1926669" y="6888718"/>
            <a:ext cx="6542961" cy="616268"/>
          </a:xfrm>
          <a:prstGeom prst="rect">
            <a:avLst/>
          </a:prstGeom>
          <a:noFill/>
          <a:ln/>
        </p:spPr>
        <p:txBody>
          <a:bodyPr wrap="square" lIns="0" tIns="0" rIns="0" bIns="0" rtlCol="0" anchor="t"/>
          <a:lstStyle/>
          <a:p>
            <a:pPr marL="0" indent="0" algn="l">
              <a:lnSpc>
                <a:spcPts val="2400"/>
              </a:lnSpc>
              <a:buNone/>
            </a:pPr>
            <a:r>
              <a:rPr lang="en-US" sz="1500" dirty="0">
                <a:solidFill>
                  <a:srgbClr val="DAD1E6"/>
                </a:solidFill>
                <a:latin typeface="Fira Sans" pitchFamily="34" charset="0"/>
                <a:ea typeface="Fira Sans" pitchFamily="34" charset="-122"/>
                <a:cs typeface="Fira Sans" pitchFamily="34" charset="-120"/>
              </a:rPr>
              <a:t>Leverage quantum computing to enhance AI processing power for faster anomaly detection.</a:t>
            </a:r>
            <a:endParaRPr lang="en-US" sz="1500" dirty="0"/>
          </a:p>
        </p:txBody>
      </p:sp>
      <p:pic>
        <p:nvPicPr>
          <p:cNvPr id="16" name="Slide 7">
            <a:hlinkClick r:id="" action="ppaction://media"/>
            <a:extLst>
              <a:ext uri="{FF2B5EF4-FFF2-40B4-BE49-F238E27FC236}">
                <a16:creationId xmlns:a16="http://schemas.microsoft.com/office/drawing/2014/main" id="{4526045D-D033-3C6D-64BA-7FA10C1C8F8F}"/>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839040" y="1973976"/>
            <a:ext cx="487363" cy="487363"/>
          </a:xfrm>
          <a:prstGeom prst="rect">
            <a:avLst/>
          </a:prstGeom>
        </p:spPr>
      </p:pic>
      <p:pic>
        <p:nvPicPr>
          <p:cNvPr id="17" name="Image 0" descr="preencoded.png"/>
          <p:cNvPicPr>
            <a:picLocks noChangeAspect="1"/>
          </p:cNvPicPr>
          <p:nvPr/>
        </p:nvPicPr>
        <p:blipFill>
          <a:blip r:embed="rId13"/>
          <a:stretch>
            <a:fillRect/>
          </a:stretch>
        </p:blipFill>
        <p:spPr>
          <a:xfrm>
            <a:off x="9144000" y="0"/>
            <a:ext cx="5486400" cy="8229600"/>
          </a:xfrm>
          <a:prstGeom prst="rect">
            <a:avLst/>
          </a:prstGeom>
        </p:spPr>
      </p:pic>
      <p:pic>
        <p:nvPicPr>
          <p:cNvPr id="22" name="Audio 21">
            <a:hlinkClick r:id="" action="ppaction://media"/>
            <a:extLst>
              <a:ext uri="{FF2B5EF4-FFF2-40B4-BE49-F238E27FC236}">
                <a16:creationId xmlns:a16="http://schemas.microsoft.com/office/drawing/2014/main" id="{A4DF1B6F-D6F2-0468-ED44-F128DDC751D1}"/>
              </a:ext>
            </a:extLst>
          </p:cNvPr>
          <p:cNvPicPr>
            <a:picLocks noChangeAspect="1"/>
          </p:cNvPicPr>
          <p:nvPr>
            <a:audioFile r:link="rId5"/>
            <p:extLst>
              <p:ext uri="{DAA4B4D4-6D71-4841-9C94-3DE7FCFB9230}">
                <p14:media xmlns:p14="http://schemas.microsoft.com/office/powerpoint/2010/main" r:embed="rId4"/>
              </p:ext>
            </p:extLst>
          </p:nvPr>
        </p:nvPicPr>
        <p:blipFill>
          <a:blip r:embed="rId12"/>
          <a:srcRect l="-203290" t="-203290" r="-203290" b="-203290"/>
          <a:stretch>
            <a:fillRect/>
          </a:stretch>
        </p:blipFill>
        <p:spPr>
          <a:xfrm>
            <a:off x="12062765" y="5661965"/>
            <a:ext cx="2468880" cy="246888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213"/>
    </mc:Choice>
    <mc:Fallback>
      <p:transition spd="slow" advTm="28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6365"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6"/>
                </p:tgtEl>
              </p:cMediaNode>
            </p:audio>
            <p:audio isNarration="1">
              <p:cMediaNode vol="80000" showWhenStopped="0">
                <p:cTn id="12" fill="hold" display="0">
                  <p:stCondLst>
                    <p:cond delay="indefinite"/>
                  </p:stCondLst>
                  <p:endCondLst>
                    <p:cond evt="onStopAudio" delay="0">
                      <p:tgtEl>
                        <p:sldTgt/>
                      </p:tgtEl>
                    </p:cond>
                  </p:endCondLst>
                </p:cTn>
                <p:tgtEl>
                  <p:spTgt spid="22"/>
                </p:tgtEl>
              </p:cMediaNode>
            </p:audio>
          </p:childTnLst>
        </p:cTn>
      </p:par>
    </p:tnLst>
  </p:timing>
  <p:extLst>
    <p:ext uri="{E180D4A7-C9FB-4DFB-919C-405C955672EB}">
      <p14:showEvtLst xmlns:p14="http://schemas.microsoft.com/office/powerpoint/2010/main">
        <p14:playEvt time="728" objId="16"/>
        <p14:stopEvt time="27128" objId="16"/>
      </p14:showEvtLst>
    </p:ext>
  </p:extLs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6280190" y="929640"/>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Conclusion and Research Outlook</a:t>
            </a:r>
            <a:endParaRPr lang="en-US" sz="4450" dirty="0"/>
          </a:p>
        </p:txBody>
      </p:sp>
      <p:sp>
        <p:nvSpPr>
          <p:cNvPr id="4" name="Shape 1"/>
          <p:cNvSpPr/>
          <p:nvPr/>
        </p:nvSpPr>
        <p:spPr>
          <a:xfrm>
            <a:off x="6280190" y="2942511"/>
            <a:ext cx="510302" cy="510302"/>
          </a:xfrm>
          <a:prstGeom prst="roundRect">
            <a:avLst>
              <a:gd name="adj" fmla="val 6667"/>
            </a:avLst>
          </a:prstGeom>
          <a:solidFill>
            <a:srgbClr val="433550"/>
          </a:solidFill>
          <a:ln/>
        </p:spPr>
        <p:txBody>
          <a:bodyPr/>
          <a:lstStyle/>
          <a:p>
            <a:endParaRPr lang="en-US"/>
          </a:p>
        </p:txBody>
      </p:sp>
      <p:sp>
        <p:nvSpPr>
          <p:cNvPr id="5" name="Text 2"/>
          <p:cNvSpPr/>
          <p:nvPr/>
        </p:nvSpPr>
        <p:spPr>
          <a:xfrm>
            <a:off x="7017306" y="2942511"/>
            <a:ext cx="2927747" cy="708660"/>
          </a:xfrm>
          <a:prstGeom prst="rect">
            <a:avLst/>
          </a:prstGeom>
          <a:noFill/>
          <a:ln/>
        </p:spPr>
        <p:txBody>
          <a:bodyPr wrap="squar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AI Enhances IoMT Security</a:t>
            </a:r>
            <a:endParaRPr lang="en-US" sz="2200" dirty="0"/>
          </a:p>
        </p:txBody>
      </p:sp>
      <p:sp>
        <p:nvSpPr>
          <p:cNvPr id="6" name="Text 3"/>
          <p:cNvSpPr/>
          <p:nvPr/>
        </p:nvSpPr>
        <p:spPr>
          <a:xfrm>
            <a:off x="7017306" y="3787259"/>
            <a:ext cx="2927747" cy="1451610"/>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AI-based anomaly detection improves real-time threat identification and patient safety.</a:t>
            </a:r>
            <a:endParaRPr lang="en-US" sz="1750" dirty="0"/>
          </a:p>
        </p:txBody>
      </p:sp>
      <p:sp>
        <p:nvSpPr>
          <p:cNvPr id="7" name="Shape 4"/>
          <p:cNvSpPr/>
          <p:nvPr/>
        </p:nvSpPr>
        <p:spPr>
          <a:xfrm>
            <a:off x="10171867" y="2942511"/>
            <a:ext cx="510302" cy="510302"/>
          </a:xfrm>
          <a:prstGeom prst="roundRect">
            <a:avLst>
              <a:gd name="adj" fmla="val 6667"/>
            </a:avLst>
          </a:prstGeom>
          <a:solidFill>
            <a:srgbClr val="433550"/>
          </a:solidFill>
          <a:ln/>
        </p:spPr>
        <p:txBody>
          <a:bodyPr/>
          <a:lstStyle/>
          <a:p>
            <a:endParaRPr lang="en-US"/>
          </a:p>
        </p:txBody>
      </p:sp>
      <p:sp>
        <p:nvSpPr>
          <p:cNvPr id="8" name="Text 5"/>
          <p:cNvSpPr/>
          <p:nvPr/>
        </p:nvSpPr>
        <p:spPr>
          <a:xfrm>
            <a:off x="10908983" y="2942511"/>
            <a:ext cx="2927747" cy="708660"/>
          </a:xfrm>
          <a:prstGeom prst="rect">
            <a:avLst/>
          </a:prstGeom>
          <a:noFill/>
          <a:ln/>
        </p:spPr>
        <p:txBody>
          <a:bodyPr wrap="squar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Focus on Privacy and Efficiency</a:t>
            </a:r>
            <a:endParaRPr lang="en-US" sz="2200" dirty="0"/>
          </a:p>
        </p:txBody>
      </p:sp>
      <p:sp>
        <p:nvSpPr>
          <p:cNvPr id="9" name="Text 6"/>
          <p:cNvSpPr/>
          <p:nvPr/>
        </p:nvSpPr>
        <p:spPr>
          <a:xfrm>
            <a:off x="10908983" y="3787259"/>
            <a:ext cx="2927747" cy="1814513"/>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Future research must balance computational efficiency with privacy preservation and evolving cyber threats.</a:t>
            </a:r>
            <a:endParaRPr lang="en-US" sz="1750" dirty="0"/>
          </a:p>
        </p:txBody>
      </p:sp>
      <p:sp>
        <p:nvSpPr>
          <p:cNvPr id="10" name="Shape 7"/>
          <p:cNvSpPr/>
          <p:nvPr/>
        </p:nvSpPr>
        <p:spPr>
          <a:xfrm>
            <a:off x="6280190" y="6083737"/>
            <a:ext cx="510302" cy="510302"/>
          </a:xfrm>
          <a:prstGeom prst="roundRect">
            <a:avLst>
              <a:gd name="adj" fmla="val 6667"/>
            </a:avLst>
          </a:prstGeom>
          <a:solidFill>
            <a:srgbClr val="433550"/>
          </a:solidFill>
          <a:ln/>
        </p:spPr>
        <p:txBody>
          <a:bodyPr/>
          <a:lstStyle/>
          <a:p>
            <a:endParaRPr lang="en-US"/>
          </a:p>
        </p:txBody>
      </p:sp>
      <p:sp>
        <p:nvSpPr>
          <p:cNvPr id="11" name="Text 8"/>
          <p:cNvSpPr/>
          <p:nvPr/>
        </p:nvSpPr>
        <p:spPr>
          <a:xfrm>
            <a:off x="7017306" y="6083737"/>
            <a:ext cx="5242441"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Building Resilient Healthcare Systems</a:t>
            </a:r>
            <a:endParaRPr lang="en-US" sz="2200" dirty="0"/>
          </a:p>
        </p:txBody>
      </p:sp>
      <p:sp>
        <p:nvSpPr>
          <p:cNvPr id="12" name="Text 9"/>
          <p:cNvSpPr/>
          <p:nvPr/>
        </p:nvSpPr>
        <p:spPr>
          <a:xfrm>
            <a:off x="7017306" y="6574155"/>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Advancements in AI will strengthen healthcare networks against cyberattacks, ensuring reliable and secure services.</a:t>
            </a:r>
            <a:endParaRPr lang="en-US" sz="1750" dirty="0"/>
          </a:p>
        </p:txBody>
      </p:sp>
      <p:pic>
        <p:nvPicPr>
          <p:cNvPr id="13" name="Picture 12">
            <a:extLst>
              <a:ext uri="{FF2B5EF4-FFF2-40B4-BE49-F238E27FC236}">
                <a16:creationId xmlns:a16="http://schemas.microsoft.com/office/drawing/2014/main" id="{07E190B4-24F1-F013-B5A3-6D10A8DB2376}"/>
              </a:ext>
            </a:extLst>
          </p:cNvPr>
          <p:cNvPicPr>
            <a:picLocks noChangeAspect="1"/>
          </p:cNvPicPr>
          <p:nvPr/>
        </p:nvPicPr>
        <p:blipFill>
          <a:blip r:embed="rId8"/>
          <a:stretch>
            <a:fillRect/>
          </a:stretch>
        </p:blipFill>
        <p:spPr>
          <a:xfrm>
            <a:off x="10667165" y="7709535"/>
            <a:ext cx="3963235" cy="520065"/>
          </a:xfrm>
          <a:prstGeom prst="rect">
            <a:avLst/>
          </a:prstGeom>
        </p:spPr>
      </p:pic>
      <p:pic>
        <p:nvPicPr>
          <p:cNvPr id="14" name="Slide 8">
            <a:hlinkClick r:id="" action="ppaction://media"/>
            <a:extLst>
              <a:ext uri="{FF2B5EF4-FFF2-40B4-BE49-F238E27FC236}">
                <a16:creationId xmlns:a16="http://schemas.microsoft.com/office/drawing/2014/main" id="{853B4534-6FFE-8625-82D0-79C5A53D128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2074979" y="2103516"/>
            <a:ext cx="487363" cy="487363"/>
          </a:xfrm>
          <a:prstGeom prst="rect">
            <a:avLst/>
          </a:prstGeom>
        </p:spPr>
      </p:pic>
      <p:pic>
        <p:nvPicPr>
          <p:cNvPr id="15" name="Image 0" descr="preencoded.png"/>
          <p:cNvPicPr>
            <a:picLocks noChangeAspect="1"/>
          </p:cNvPicPr>
          <p:nvPr/>
        </p:nvPicPr>
        <p:blipFill>
          <a:blip r:embed="rId10"/>
          <a:stretch>
            <a:fillRect/>
          </a:stretch>
        </p:blipFill>
        <p:spPr>
          <a:xfrm>
            <a:off x="0" y="0"/>
            <a:ext cx="5486400" cy="8229600"/>
          </a:xfrm>
          <a:prstGeom prst="rect">
            <a:avLst/>
          </a:prstGeom>
        </p:spPr>
      </p:pic>
      <p:pic>
        <p:nvPicPr>
          <p:cNvPr id="21" name="Audio 20">
            <a:hlinkClick r:id="" action="ppaction://media"/>
            <a:extLst>
              <a:ext uri="{FF2B5EF4-FFF2-40B4-BE49-F238E27FC236}">
                <a16:creationId xmlns:a16="http://schemas.microsoft.com/office/drawing/2014/main" id="{070770D0-B11A-5552-3641-3566102C62EF}"/>
              </a:ext>
            </a:extLst>
          </p:cNvPr>
          <p:cNvPicPr>
            <a:picLocks noChangeAspect="1"/>
          </p:cNvPicPr>
          <p:nvPr>
            <a:audioFile r:link="rId5"/>
            <p:extLst>
              <p:ext uri="{DAA4B4D4-6D71-4841-9C94-3DE7FCFB9230}">
                <p14:media xmlns:p14="http://schemas.microsoft.com/office/powerpoint/2010/main" r:embed="rId4"/>
              </p:ext>
            </p:extLst>
          </p:nvPr>
        </p:nvPicPr>
        <p:blipFill>
          <a:blip r:embed="rId9"/>
          <a:srcRect l="-203290" t="-203290" r="-203290" b="-203290"/>
          <a:stretch>
            <a:fillRect/>
          </a:stretch>
        </p:blipFill>
        <p:spPr>
          <a:xfrm>
            <a:off x="12062765" y="5661965"/>
            <a:ext cx="2468880" cy="246888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402"/>
    </mc:Choice>
    <mc:Fallback>
      <p:transition spd="slow" advTm="26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508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4"/>
                </p:tgtEl>
              </p:cMediaNode>
            </p:audio>
            <p:audio isNarration="1">
              <p:cMediaNode vol="80000" showWhenStopped="0">
                <p:cTn id="12" fill="hold" display="0">
                  <p:stCondLst>
                    <p:cond delay="indefinite"/>
                  </p:stCondLst>
                  <p:endCondLst>
                    <p:cond evt="onStopAudio" delay="0">
                      <p:tgtEl>
                        <p:sldTgt/>
                      </p:tgtEl>
                    </p:cond>
                  </p:endCondLst>
                </p:cTn>
                <p:tgtEl>
                  <p:spTgt spid="21"/>
                </p:tgtEl>
              </p:cMediaNode>
            </p:audio>
          </p:childTnLst>
        </p:cTn>
      </p:par>
    </p:tnLst>
  </p:timing>
  <p:extLst>
    <p:ext uri="{E180D4A7-C9FB-4DFB-919C-405C955672EB}">
      <p14:showEvtLst xmlns:p14="http://schemas.microsoft.com/office/powerpoint/2010/main">
        <p14:playEvt time="560" objId="14"/>
        <p14:stopEvt time="25671" objId="14"/>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3"/>
</p:tagLst>
</file>

<file path=ppt/tags/tag2.xml><?xml version="1.0" encoding="utf-8"?>
<p:tagLst xmlns:a="http://schemas.openxmlformats.org/drawingml/2006/main" xmlns:r="http://schemas.openxmlformats.org/officeDocument/2006/relationships" xmlns:p="http://schemas.openxmlformats.org/presentationml/2006/main">
  <p:tag name="TIMING" val="|0.6"/>
</p:tagLst>
</file>

<file path=ppt/tags/tag3.xml><?xml version="1.0" encoding="utf-8"?>
<p:tagLst xmlns:a="http://schemas.openxmlformats.org/drawingml/2006/main" xmlns:r="http://schemas.openxmlformats.org/officeDocument/2006/relationships" xmlns:p="http://schemas.openxmlformats.org/presentationml/2006/main">
  <p:tag name="TIMING" val="|1.4"/>
</p:tagLst>
</file>

<file path=ppt/tags/tag4.xml><?xml version="1.0" encoding="utf-8"?>
<p:tagLst xmlns:a="http://schemas.openxmlformats.org/drawingml/2006/main" xmlns:r="http://schemas.openxmlformats.org/officeDocument/2006/relationships" xmlns:p="http://schemas.openxmlformats.org/presentationml/2006/main">
  <p:tag name="TIMING" val="|0.6"/>
</p:tagLst>
</file>

<file path=ppt/tags/tag5.xml><?xml version="1.0" encoding="utf-8"?>
<p:tagLst xmlns:a="http://schemas.openxmlformats.org/drawingml/2006/main" xmlns:r="http://schemas.openxmlformats.org/officeDocument/2006/relationships" xmlns:p="http://schemas.openxmlformats.org/presentationml/2006/main">
  <p:tag name="TIMING" val="|0.8"/>
</p:tagLst>
</file>

<file path=ppt/tags/tag6.xml><?xml version="1.0" encoding="utf-8"?>
<p:tagLst xmlns:a="http://schemas.openxmlformats.org/drawingml/2006/main" xmlns:r="http://schemas.openxmlformats.org/officeDocument/2006/relationships" xmlns:p="http://schemas.openxmlformats.org/presentationml/2006/main">
  <p:tag name="TIMING" val="|0.6"/>
</p:tagLst>
</file>

<file path=ppt/tags/tag7.xml><?xml version="1.0" encoding="utf-8"?>
<p:tagLst xmlns:a="http://schemas.openxmlformats.org/drawingml/2006/main" xmlns:r="http://schemas.openxmlformats.org/officeDocument/2006/relationships" xmlns:p="http://schemas.openxmlformats.org/presentationml/2006/main">
  <p:tag name="TIMING" val="|0.7"/>
</p:tagLst>
</file>

<file path=ppt/tags/tag8.xml><?xml version="1.0" encoding="utf-8"?>
<p:tagLst xmlns:a="http://schemas.openxmlformats.org/drawingml/2006/main" xmlns:r="http://schemas.openxmlformats.org/officeDocument/2006/relationships" xmlns:p="http://schemas.openxmlformats.org/presentationml/2006/main">
  <p:tag name="TIMING" val="|0.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93</TotalTime>
  <Words>545</Words>
  <Application>Microsoft Office PowerPoint</Application>
  <PresentationFormat>Custom</PresentationFormat>
  <Paragraphs>61</Paragraphs>
  <Slides>8</Slides>
  <Notes>8</Notes>
  <HiddenSlides>0</HiddenSlides>
  <MMClips>16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Fira Sans</vt:lpstr>
      <vt:lpstr>Inconsolata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HAPUGALA PATHIRANAGE THEEKSHANA SAHAN it22083678</cp:lastModifiedBy>
  <cp:revision>5</cp:revision>
  <dcterms:created xsi:type="dcterms:W3CDTF">2025-04-17T13:41:56Z</dcterms:created>
  <dcterms:modified xsi:type="dcterms:W3CDTF">2025-04-17T15:25:39Z</dcterms:modified>
</cp:coreProperties>
</file>